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58" r:id="rId1"/>
  </p:sldMasterIdLst>
  <p:handoutMasterIdLst>
    <p:handoutMasterId r:id="rId60"/>
  </p:handoutMasterIdLst>
  <p:sldIdLst>
    <p:sldId id="342" r:id="rId2"/>
    <p:sldId id="265" r:id="rId3"/>
    <p:sldId id="343" r:id="rId4"/>
    <p:sldId id="345" r:id="rId5"/>
    <p:sldId id="350" r:id="rId6"/>
    <p:sldId id="344" r:id="rId7"/>
    <p:sldId id="284" r:id="rId8"/>
    <p:sldId id="302" r:id="rId9"/>
    <p:sldId id="346" r:id="rId10"/>
    <p:sldId id="348" r:id="rId11"/>
    <p:sldId id="347" r:id="rId12"/>
    <p:sldId id="303" r:id="rId13"/>
    <p:sldId id="304" r:id="rId14"/>
    <p:sldId id="305" r:id="rId15"/>
    <p:sldId id="306" r:id="rId16"/>
    <p:sldId id="307" r:id="rId17"/>
    <p:sldId id="351" r:id="rId18"/>
    <p:sldId id="309" r:id="rId19"/>
    <p:sldId id="308" r:id="rId20"/>
    <p:sldId id="352" r:id="rId21"/>
    <p:sldId id="353" r:id="rId22"/>
    <p:sldId id="354" r:id="rId23"/>
    <p:sldId id="355" r:id="rId24"/>
    <p:sldId id="356" r:id="rId25"/>
    <p:sldId id="311" r:id="rId26"/>
    <p:sldId id="312" r:id="rId27"/>
    <p:sldId id="357" r:id="rId28"/>
    <p:sldId id="358" r:id="rId29"/>
    <p:sldId id="279" r:id="rId30"/>
    <p:sldId id="324" r:id="rId31"/>
    <p:sldId id="359" r:id="rId32"/>
    <p:sldId id="319" r:id="rId33"/>
    <p:sldId id="320" r:id="rId34"/>
    <p:sldId id="321" r:id="rId35"/>
    <p:sldId id="294" r:id="rId36"/>
    <p:sldId id="295" r:id="rId37"/>
    <p:sldId id="291" r:id="rId38"/>
    <p:sldId id="293" r:id="rId39"/>
    <p:sldId id="292" r:id="rId40"/>
    <p:sldId id="290" r:id="rId41"/>
    <p:sldId id="296" r:id="rId42"/>
    <p:sldId id="327" r:id="rId43"/>
    <p:sldId id="297" r:id="rId44"/>
    <p:sldId id="328" r:id="rId45"/>
    <p:sldId id="329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30" r:id="rId56"/>
    <p:sldId id="298" r:id="rId57"/>
    <p:sldId id="341" r:id="rId58"/>
    <p:sldId id="360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103"/>
    <a:srgbClr val="9D0001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78"/>
    <p:restoredTop sz="94729"/>
  </p:normalViewPr>
  <p:slideViewPr>
    <p:cSldViewPr snapToGrid="0" snapToObjects="1">
      <p:cViewPr varScale="1">
        <p:scale>
          <a:sx n="107" d="100"/>
          <a:sy n="107" d="100"/>
        </p:scale>
        <p:origin x="19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65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679DFE-8518-9D49-9E50-AC45C5B97A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F0FC4-10CC-C44E-A663-413C364BE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80B8A-FD9C-1344-8D25-71D587D00BBF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B526C-DAF2-1345-8098-EFB07DED94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26601-796B-B246-9463-C19BE5A837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0EDA9-C391-2646-87B8-C678BCF4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6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FE7C4-571B-2545-A10B-000DF027E07F}"/>
              </a:ext>
            </a:extLst>
          </p:cNvPr>
          <p:cNvSpPr txBox="1"/>
          <p:nvPr userDrawn="1"/>
        </p:nvSpPr>
        <p:spPr>
          <a:xfrm>
            <a:off x="7990495" y="6404929"/>
            <a:ext cx="10978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141754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33DA4-3F27-6145-A8F9-C72C8884A8CB}"/>
              </a:ext>
            </a:extLst>
          </p:cNvPr>
          <p:cNvSpPr txBox="1"/>
          <p:nvPr userDrawn="1"/>
        </p:nvSpPr>
        <p:spPr>
          <a:xfrm>
            <a:off x="7990495" y="6404929"/>
            <a:ext cx="10978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219930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A7F02-16F6-3843-AE8F-65F77400F8F9}"/>
              </a:ext>
            </a:extLst>
          </p:cNvPr>
          <p:cNvSpPr txBox="1"/>
          <p:nvPr userDrawn="1"/>
        </p:nvSpPr>
        <p:spPr>
          <a:xfrm>
            <a:off x="7990495" y="6404929"/>
            <a:ext cx="10978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273175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0134F-42C1-B14C-9E3B-8E22E6BA483A}"/>
              </a:ext>
            </a:extLst>
          </p:cNvPr>
          <p:cNvSpPr txBox="1"/>
          <p:nvPr userDrawn="1"/>
        </p:nvSpPr>
        <p:spPr>
          <a:xfrm>
            <a:off x="7990495" y="6404929"/>
            <a:ext cx="10978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01483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6/2/20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2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6/2/20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B97CC-0787-3B4C-8812-22B350289D89}"/>
              </a:ext>
            </a:extLst>
          </p:cNvPr>
          <p:cNvSpPr/>
          <p:nvPr userDrawn="1"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960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BE81FF-C533-EC41-83F5-9F51AEAB4D83}"/>
              </a:ext>
            </a:extLst>
          </p:cNvPr>
          <p:cNvSpPr txBox="1"/>
          <p:nvPr userDrawn="1"/>
        </p:nvSpPr>
        <p:spPr>
          <a:xfrm>
            <a:off x="7990495" y="6404929"/>
            <a:ext cx="10978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9266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9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6/2/20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6F15-308C-4440-AD80-FCC979A1A3A5}"/>
              </a:ext>
            </a:extLst>
          </p:cNvPr>
          <p:cNvSpPr txBox="1"/>
          <p:nvPr userDrawn="1"/>
        </p:nvSpPr>
        <p:spPr>
          <a:xfrm>
            <a:off x="7990495" y="6404929"/>
            <a:ext cx="10978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2766573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99624-8E07-6A44-B0B3-D748CDC3DB28}"/>
              </a:ext>
            </a:extLst>
          </p:cNvPr>
          <p:cNvSpPr txBox="1"/>
          <p:nvPr userDrawn="1"/>
        </p:nvSpPr>
        <p:spPr>
          <a:xfrm>
            <a:off x="7990495" y="6404929"/>
            <a:ext cx="10978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23569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67FFA-08EA-0745-B6B0-4C5A30B6727B}"/>
              </a:ext>
            </a:extLst>
          </p:cNvPr>
          <p:cNvSpPr txBox="1"/>
          <p:nvPr userDrawn="1"/>
        </p:nvSpPr>
        <p:spPr>
          <a:xfrm>
            <a:off x="7990495" y="6404929"/>
            <a:ext cx="10978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8981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19F1-9E09-1441-8A0C-BC1B12014C25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43F4CB-A0C7-8D4E-8FDE-D7AA8167562E}"/>
              </a:ext>
            </a:extLst>
          </p:cNvPr>
          <p:cNvSpPr/>
          <p:nvPr userDrawn="1"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960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3841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virological.org/t/phylodynamic-analysis-176-genomes-6-mar-2020/35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xtstrain/ncov" TargetMode="External"/><Relationship Id="rId2" Type="http://schemas.openxmlformats.org/officeDocument/2006/relationships/hyperlink" Target="https://github.com/nextstrain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tiff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xtstrain/ncov" TargetMode="External"/><Relationship Id="rId2" Type="http://schemas.openxmlformats.org/officeDocument/2006/relationships/hyperlink" Target="https://github.com/nextstr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" TargetMode="External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hyperlink" Target="https://github.com/CSSEGISandData/COVID-19/tree/master/csse_covid_19_data/csse_covid_19_time_seri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hyperlink" Target="https://github.com/CSSEGISandData/COVID-19/tree/master/csse_covid_19_data/csse_covid_19_time_seri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FF7B-4259-0443-868E-F73325615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672" y="379351"/>
            <a:ext cx="7772400" cy="2387600"/>
          </a:xfrm>
        </p:spPr>
        <p:txBody>
          <a:bodyPr>
            <a:normAutofit/>
          </a:bodyPr>
          <a:lstStyle/>
          <a:p>
            <a:r>
              <a:rPr lang="en-US" sz="6600" dirty="0"/>
              <a:t>Phylodynamics </a:t>
            </a:r>
            <a:br>
              <a:rPr lang="en-US" sz="6600" dirty="0"/>
            </a:br>
            <a:r>
              <a:rPr lang="en-US" sz="6600" dirty="0"/>
              <a:t>of SARS-CoV-2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F599A-1CFF-3A46-A85A-5632050D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2766951"/>
            <a:ext cx="6955971" cy="24908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Julia A. Palacios</a:t>
            </a:r>
          </a:p>
          <a:p>
            <a:r>
              <a:rPr lang="en-US" dirty="0"/>
              <a:t>Department of Statistics</a:t>
            </a:r>
          </a:p>
          <a:p>
            <a:r>
              <a:rPr lang="en-US" dirty="0"/>
              <a:t>Department of Biomedical Data Science</a:t>
            </a:r>
          </a:p>
          <a:p>
            <a:r>
              <a:rPr lang="en-US" dirty="0"/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56154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E13590-1E03-3540-AA96-FBD34ADC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04" y="213755"/>
            <a:ext cx="7122791" cy="60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6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2C2DE-BB47-0A4E-9550-58E4BC38D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65" y="1067321"/>
            <a:ext cx="7244690" cy="521063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4E3004-00A7-8648-8FEA-27382A50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325" y="201881"/>
            <a:ext cx="7465530" cy="73598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Rough estimation of substitution rate</a:t>
            </a:r>
          </a:p>
        </p:txBody>
      </p:sp>
    </p:spTree>
    <p:extLst>
      <p:ext uri="{BB962C8B-B14F-4D97-AF65-F5344CB8AC3E}">
        <p14:creationId xmlns:p14="http://schemas.microsoft.com/office/powerpoint/2010/main" val="3133901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1ADC05-5869-3D47-B66D-49F415C8CCD5}"/>
              </a:ext>
            </a:extLst>
          </p:cNvPr>
          <p:cNvSpPr txBox="1">
            <a:spLocks/>
          </p:cNvSpPr>
          <p:nvPr/>
        </p:nvSpPr>
        <p:spPr>
          <a:xfrm>
            <a:off x="748517" y="423074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Rough estimates of substitution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33688-C1E7-5648-AA58-76CFFCB03BDE}"/>
              </a:ext>
            </a:extLst>
          </p:cNvPr>
          <p:cNvSpPr txBox="1"/>
          <p:nvPr/>
        </p:nvSpPr>
        <p:spPr>
          <a:xfrm>
            <a:off x="130629" y="5791200"/>
            <a:ext cx="895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*Assumes constant effective population size and independence, ignores population structure </a:t>
            </a:r>
          </a:p>
          <a:p>
            <a:r>
              <a:rPr lang="en-US" dirty="0"/>
              <a:t>and sequencing errors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535B0-A631-F44F-8D8F-324EB667C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2" y="1064358"/>
            <a:ext cx="5379521" cy="48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3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1ADC05-5869-3D47-B66D-49F415C8CCD5}"/>
              </a:ext>
            </a:extLst>
          </p:cNvPr>
          <p:cNvSpPr txBox="1">
            <a:spLocks/>
          </p:cNvSpPr>
          <p:nvPr/>
        </p:nvSpPr>
        <p:spPr>
          <a:xfrm>
            <a:off x="748517" y="423074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Rough estimates of substitution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ABFB8-3CA0-774D-92AC-CF008EC6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0" y="1346908"/>
            <a:ext cx="8680862" cy="44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3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1ADC05-5869-3D47-B66D-49F415C8CCD5}"/>
              </a:ext>
            </a:extLst>
          </p:cNvPr>
          <p:cNvSpPr txBox="1">
            <a:spLocks/>
          </p:cNvSpPr>
          <p:nvPr/>
        </p:nvSpPr>
        <p:spPr>
          <a:xfrm>
            <a:off x="748517" y="423074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Rough estimates of substitution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6DF2F-5890-1640-80D5-F5549FAB9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99" b="18320"/>
          <a:stretch/>
        </p:blipFill>
        <p:spPr>
          <a:xfrm>
            <a:off x="213757" y="2389333"/>
            <a:ext cx="4151545" cy="3657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62DAB-C5BD-DB4C-A915-0C4B4A3F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282" y="2389333"/>
            <a:ext cx="4199832" cy="3643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BAAFA9-EEA2-A947-BC5D-85F4F24260E9}"/>
              </a:ext>
            </a:extLst>
          </p:cNvPr>
          <p:cNvSpPr txBox="1"/>
          <p:nvPr/>
        </p:nvSpPr>
        <p:spPr>
          <a:xfrm>
            <a:off x="961902" y="1623955"/>
            <a:ext cx="3185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SARS-CoV-2 – whole genome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DC0F2-C3EC-DA4A-8B3A-2764674FF946}"/>
              </a:ext>
            </a:extLst>
          </p:cNvPr>
          <p:cNvSpPr txBox="1"/>
          <p:nvPr/>
        </p:nvSpPr>
        <p:spPr>
          <a:xfrm>
            <a:off x="4994694" y="1623955"/>
            <a:ext cx="354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Influenza A/H3N2 – HA segment</a:t>
            </a:r>
          </a:p>
        </p:txBody>
      </p:sp>
    </p:spTree>
    <p:extLst>
      <p:ext uri="{BB962C8B-B14F-4D97-AF65-F5344CB8AC3E}">
        <p14:creationId xmlns:p14="http://schemas.microsoft.com/office/powerpoint/2010/main" val="54645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1ADC05-5869-3D47-B66D-49F415C8CCD5}"/>
              </a:ext>
            </a:extLst>
          </p:cNvPr>
          <p:cNvSpPr txBox="1">
            <a:spLocks/>
          </p:cNvSpPr>
          <p:nvPr/>
        </p:nvSpPr>
        <p:spPr>
          <a:xfrm>
            <a:off x="748517" y="423074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Rough estimates of substitutions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D9BD53-1F84-7547-A54D-BDD24EFF6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96"/>
          <a:stretch/>
        </p:blipFill>
        <p:spPr>
          <a:xfrm>
            <a:off x="748517" y="1501218"/>
            <a:ext cx="7188200" cy="4120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F8A16-6D3A-6E44-B808-9CA5B4704530}"/>
              </a:ext>
            </a:extLst>
          </p:cNvPr>
          <p:cNvSpPr txBox="1"/>
          <p:nvPr/>
        </p:nvSpPr>
        <p:spPr>
          <a:xfrm>
            <a:off x="5714343" y="5963509"/>
            <a:ext cx="34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[Gago et al., </a:t>
            </a:r>
            <a:r>
              <a:rPr lang="en-US" i="1" dirty="0"/>
              <a:t>Science </a:t>
            </a:r>
            <a:r>
              <a:rPr lang="en-US" dirty="0"/>
              <a:t> 06 Mar 2009]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7BE725-7D28-D541-945E-D3190C38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761" y="2038436"/>
            <a:ext cx="256969" cy="2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4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1ADC05-5869-3D47-B66D-49F415C8CCD5}"/>
              </a:ext>
            </a:extLst>
          </p:cNvPr>
          <p:cNvSpPr txBox="1">
            <a:spLocks/>
          </p:cNvSpPr>
          <p:nvPr/>
        </p:nvSpPr>
        <p:spPr>
          <a:xfrm>
            <a:off x="748516" y="423074"/>
            <a:ext cx="7766091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Estimates are compatible with other coronavirus mutation rates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4831DE-346F-014A-9FA0-7347A94DA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97"/>
          <a:stretch/>
        </p:blipFill>
        <p:spPr>
          <a:xfrm>
            <a:off x="159996" y="1486727"/>
            <a:ext cx="8901143" cy="3785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2E23C-3AF0-8E4B-9408-A460DA37F94F}"/>
              </a:ext>
            </a:extLst>
          </p:cNvPr>
          <p:cNvSpPr txBox="1"/>
          <p:nvPr/>
        </p:nvSpPr>
        <p:spPr>
          <a:xfrm>
            <a:off x="499698" y="5804520"/>
            <a:ext cx="822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http://virological.org/t/phylodynamic-analysis-176-genomes-6-mar-2020/356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1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656F-C537-2D47-BF01-02826374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17" y="423074"/>
            <a:ext cx="7465530" cy="73598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Phylodynamics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SARS-CoV-2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5F6A-91AD-0B4D-8743-F341F24CB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4871" y="1718480"/>
            <a:ext cx="3128546" cy="30639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The goal is to understand: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Patterns of transmission </a:t>
            </a:r>
            <a:r>
              <a:rPr lang="en-US" sz="1800" dirty="0"/>
              <a:t>and spread (effective population size)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Mutation rate</a:t>
            </a:r>
          </a:p>
          <a:p>
            <a:r>
              <a:rPr lang="en-US" sz="1800" dirty="0"/>
              <a:t>Comparison to other coronaviruses</a:t>
            </a:r>
          </a:p>
          <a:p>
            <a:r>
              <a:rPr lang="en-US" sz="1800" dirty="0"/>
              <a:t>Is there human recombination?</a:t>
            </a:r>
          </a:p>
          <a:p>
            <a:r>
              <a:rPr lang="en-US" sz="1800" dirty="0"/>
              <a:t>Selection?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Surveillance</a:t>
            </a:r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ABE75-B547-5A4B-AE3D-FAAE3AD13B84}"/>
              </a:ext>
            </a:extLst>
          </p:cNvPr>
          <p:cNvSpPr txBox="1"/>
          <p:nvPr/>
        </p:nvSpPr>
        <p:spPr>
          <a:xfrm>
            <a:off x="345730" y="5165339"/>
            <a:ext cx="73881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All the data used here is provided by the laboratories that kindly shared data in GISAID </a:t>
            </a:r>
            <a:r>
              <a:rPr lang="en-US" sz="1350" dirty="0" err="1"/>
              <a:t>EpiCoV</a:t>
            </a:r>
            <a:r>
              <a:rPr lang="en-US" sz="1350" dirty="0"/>
              <a:t> dataset.</a:t>
            </a:r>
          </a:p>
          <a:p>
            <a:r>
              <a:rPr lang="en-US" sz="1350" dirty="0"/>
              <a:t>Data pre-processing follows </a:t>
            </a:r>
            <a:r>
              <a:rPr lang="en-US" sz="1350" u="sng" dirty="0">
                <a:hlinkClick r:id="rId2"/>
              </a:rPr>
              <a:t>nextstrain</a:t>
            </a:r>
            <a:r>
              <a:rPr lang="en-US" sz="1350" dirty="0"/>
              <a:t>/</a:t>
            </a:r>
            <a:r>
              <a:rPr lang="en-US" sz="1350" b="1" dirty="0">
                <a:hlinkClick r:id="rId3"/>
              </a:rPr>
              <a:t>ncov</a:t>
            </a:r>
            <a:r>
              <a:rPr lang="en-US" sz="135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A2C3F-643C-4145-960B-1973269911DD}"/>
              </a:ext>
            </a:extLst>
          </p:cNvPr>
          <p:cNvSpPr txBox="1"/>
          <p:nvPr/>
        </p:nvSpPr>
        <p:spPr>
          <a:xfrm>
            <a:off x="1267880" y="4355966"/>
            <a:ext cx="34003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Gisaid</a:t>
            </a:r>
            <a:r>
              <a:rPr lang="en-US" sz="1350" dirty="0"/>
              <a:t> Data: 501 sequences from 33 countries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B560F-AB19-D441-A04B-079A49970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31" y="1594072"/>
            <a:ext cx="5182190" cy="3480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9FA44-7A8C-E04E-ACE4-850D21A73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621" y="1964139"/>
            <a:ext cx="472178" cy="472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F260E-3D10-4C4A-B576-7D64792CC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621" y="2583100"/>
            <a:ext cx="472178" cy="4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9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AA70C-1913-844D-A7FE-580A71DD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0"/>
            <a:ext cx="8507393" cy="62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2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AF21B4-C938-8140-A2D1-7020EB37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961"/>
            <a:ext cx="9144000" cy="51010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8E8BA-1672-1247-9A89-EF3620FE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879" y="4885607"/>
            <a:ext cx="3817669" cy="14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3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656F-C537-2D47-BF01-02826374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17" y="423074"/>
            <a:ext cx="7465530" cy="73598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Phylodynamics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SARS-CoV-2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5F6A-91AD-0B4D-8743-F341F24CB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4871" y="1718480"/>
            <a:ext cx="3128546" cy="30639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The goal is to understand: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Patterns of transmission </a:t>
            </a:r>
            <a:r>
              <a:rPr lang="en-US" sz="1800" dirty="0"/>
              <a:t>and spread (effective population size)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Mutation rate</a:t>
            </a:r>
          </a:p>
          <a:p>
            <a:r>
              <a:rPr lang="en-US" sz="1800" dirty="0"/>
              <a:t>Comparison to other coronaviruses</a:t>
            </a:r>
          </a:p>
          <a:p>
            <a:r>
              <a:rPr lang="en-US" sz="1800" dirty="0"/>
              <a:t>Is there human recombination?</a:t>
            </a:r>
          </a:p>
          <a:p>
            <a:r>
              <a:rPr lang="en-US" sz="1800" dirty="0"/>
              <a:t>Selection?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Surveillance</a:t>
            </a:r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ABE75-B547-5A4B-AE3D-FAAE3AD13B84}"/>
              </a:ext>
            </a:extLst>
          </p:cNvPr>
          <p:cNvSpPr txBox="1"/>
          <p:nvPr/>
        </p:nvSpPr>
        <p:spPr>
          <a:xfrm>
            <a:off x="345730" y="5165339"/>
            <a:ext cx="73881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All the data used here is provided by the laboratories that kindly shared data in GISAID </a:t>
            </a:r>
            <a:r>
              <a:rPr lang="en-US" sz="1350" dirty="0" err="1"/>
              <a:t>EpiCoV</a:t>
            </a:r>
            <a:r>
              <a:rPr lang="en-US" sz="1350" dirty="0"/>
              <a:t> dataset.</a:t>
            </a:r>
          </a:p>
          <a:p>
            <a:r>
              <a:rPr lang="en-US" sz="1350" dirty="0"/>
              <a:t>Data pre-processing follows </a:t>
            </a:r>
            <a:r>
              <a:rPr lang="en-US" sz="1350" u="sng" dirty="0">
                <a:hlinkClick r:id="rId2"/>
              </a:rPr>
              <a:t>nextstrain</a:t>
            </a:r>
            <a:r>
              <a:rPr lang="en-US" sz="1350" dirty="0"/>
              <a:t>/</a:t>
            </a:r>
            <a:r>
              <a:rPr lang="en-US" sz="1350" b="1" dirty="0">
                <a:hlinkClick r:id="rId3"/>
              </a:rPr>
              <a:t>ncov</a:t>
            </a:r>
            <a:r>
              <a:rPr lang="en-US" sz="135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A2C3F-643C-4145-960B-1973269911DD}"/>
              </a:ext>
            </a:extLst>
          </p:cNvPr>
          <p:cNvSpPr txBox="1"/>
          <p:nvPr/>
        </p:nvSpPr>
        <p:spPr>
          <a:xfrm>
            <a:off x="1267880" y="4355966"/>
            <a:ext cx="34003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Gisaid</a:t>
            </a:r>
            <a:r>
              <a:rPr lang="en-US" sz="1350" dirty="0"/>
              <a:t> Data: 501 sequences from 33 countries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B560F-AB19-D441-A04B-079A49970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31" y="1594072"/>
            <a:ext cx="5182190" cy="348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3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60AE1-37E2-1448-85D8-529D7F3C5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2" t="48947" r="46234"/>
          <a:stretch/>
        </p:blipFill>
        <p:spPr>
          <a:xfrm>
            <a:off x="2873828" y="1508165"/>
            <a:ext cx="6024145" cy="46195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8E8BA-1672-1247-9A89-EF3620FE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5" y="1646959"/>
            <a:ext cx="3817669" cy="14053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359583-A4DA-D64E-AE76-CBDDF40067C8}"/>
              </a:ext>
            </a:extLst>
          </p:cNvPr>
          <p:cNvSpPr txBox="1">
            <a:spLocks/>
          </p:cNvSpPr>
          <p:nvPr/>
        </p:nvSpPr>
        <p:spPr>
          <a:xfrm>
            <a:off x="748516" y="423074"/>
            <a:ext cx="8027349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process of substitutions is superimposed on the genealogy</a:t>
            </a:r>
          </a:p>
        </p:txBody>
      </p:sp>
    </p:spTree>
    <p:extLst>
      <p:ext uri="{BB962C8B-B14F-4D97-AF65-F5344CB8AC3E}">
        <p14:creationId xmlns:p14="http://schemas.microsoft.com/office/powerpoint/2010/main" val="3993963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60AE1-37E2-1448-85D8-529D7F3C5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2" t="48947" r="46234"/>
          <a:stretch/>
        </p:blipFill>
        <p:spPr>
          <a:xfrm>
            <a:off x="4996288" y="1039535"/>
            <a:ext cx="3250175" cy="24923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8E8BA-1672-1247-9A89-EF3620FE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17" y="1387806"/>
            <a:ext cx="3817669" cy="14053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359583-A4DA-D64E-AE76-CBDDF40067C8}"/>
              </a:ext>
            </a:extLst>
          </p:cNvPr>
          <p:cNvSpPr txBox="1">
            <a:spLocks/>
          </p:cNvSpPr>
          <p:nvPr/>
        </p:nvSpPr>
        <p:spPr>
          <a:xfrm>
            <a:off x="748516" y="423074"/>
            <a:ext cx="8027349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process of substitutions is superimposed on the genealogy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73B8E-E3C8-0841-A490-067DDF39E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70" y="3021904"/>
            <a:ext cx="5646420" cy="3019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6B1376-1C1E-3A48-9A7C-10A23C170462}"/>
              </a:ext>
            </a:extLst>
          </p:cNvPr>
          <p:cNvSpPr txBox="1"/>
          <p:nvPr/>
        </p:nvSpPr>
        <p:spPr>
          <a:xfrm>
            <a:off x="5966460" y="5900364"/>
            <a:ext cx="265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Transversions &lt; transitions</a:t>
            </a:r>
          </a:p>
        </p:txBody>
      </p:sp>
    </p:spTree>
    <p:extLst>
      <p:ext uri="{BB962C8B-B14F-4D97-AF65-F5344CB8AC3E}">
        <p14:creationId xmlns:p14="http://schemas.microsoft.com/office/powerpoint/2010/main" val="2607113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359583-A4DA-D64E-AE76-CBDDF40067C8}"/>
              </a:ext>
            </a:extLst>
          </p:cNvPr>
          <p:cNvSpPr txBox="1">
            <a:spLocks/>
          </p:cNvSpPr>
          <p:nvPr/>
        </p:nvSpPr>
        <p:spPr>
          <a:xfrm>
            <a:off x="748516" y="423074"/>
            <a:ext cx="8027349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Genealogy branch lengths depend on population dynamics (neutral theory)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46736-B439-6943-AB47-9E8BF072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1662430"/>
            <a:ext cx="43815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DEF3AB-35EB-B143-A7EB-30DABD24B5FC}"/>
              </a:ext>
            </a:extLst>
          </p:cNvPr>
          <p:cNvSpPr txBox="1"/>
          <p:nvPr/>
        </p:nvSpPr>
        <p:spPr>
          <a:xfrm>
            <a:off x="748516" y="3275330"/>
            <a:ext cx="7732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Evolution is neutral – tree topology and branch lengths are independent.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a random sample from a large population.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population structure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7476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FE108D-900C-9246-9F02-F0FA407D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" y="0"/>
            <a:ext cx="8515350" cy="62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7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CD505-74D1-4E43-A8AB-CB025115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60019"/>
            <a:ext cx="7938319" cy="592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58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2403B-37E2-B144-BAC3-21AD7531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28"/>
            <a:ext cx="9144000" cy="6026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933FF7-9CF1-454F-BED3-61B6DC005A7D}"/>
              </a:ext>
            </a:extLst>
          </p:cNvPr>
          <p:cNvSpPr txBox="1"/>
          <p:nvPr/>
        </p:nvSpPr>
        <p:spPr>
          <a:xfrm>
            <a:off x="6115792" y="5972689"/>
            <a:ext cx="313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Felsenstein</a:t>
            </a:r>
            <a:r>
              <a:rPr lang="en-US" dirty="0"/>
              <a:t> and Rodrigo, 1999)</a:t>
            </a:r>
          </a:p>
        </p:txBody>
      </p:sp>
    </p:spTree>
    <p:extLst>
      <p:ext uri="{BB962C8B-B14F-4D97-AF65-F5344CB8AC3E}">
        <p14:creationId xmlns:p14="http://schemas.microsoft.com/office/powerpoint/2010/main" val="168999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3CCB27-5754-2D46-BA02-1B0E8B97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91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75702E-C9BF-1142-97C5-1119CD9E7C1E}"/>
              </a:ext>
            </a:extLst>
          </p:cNvPr>
          <p:cNvSpPr txBox="1"/>
          <p:nvPr/>
        </p:nvSpPr>
        <p:spPr>
          <a:xfrm>
            <a:off x="649706" y="4403557"/>
            <a:ext cx="81213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Bayesian phylodynamic methods: </a:t>
            </a:r>
            <a:r>
              <a:rPr lang="en-US" sz="2400" dirty="0"/>
              <a:t>BEAST, BEAST2, </a:t>
            </a:r>
            <a:r>
              <a:rPr lang="en-US" sz="2400" dirty="0" err="1"/>
              <a:t>phylodyn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Challenge 1:</a:t>
            </a:r>
            <a:r>
              <a:rPr lang="en-US" sz="2400" dirty="0"/>
              <a:t> computation! </a:t>
            </a:r>
          </a:p>
          <a:p>
            <a:endParaRPr lang="en-US" sz="2400" dirty="0"/>
          </a:p>
          <a:p>
            <a:r>
              <a:rPr lang="en-US" sz="2400" b="1" dirty="0"/>
              <a:t>Challenge 2:</a:t>
            </a:r>
            <a:r>
              <a:rPr lang="en-US" sz="2400" dirty="0"/>
              <a:t> interpretation and prediction (model assumptions)</a:t>
            </a:r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8383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3CCB27-5754-2D46-BA02-1B0E8B97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91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A2300-63C3-CE4C-8F35-97E84E26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6015"/>
            <a:ext cx="9144000" cy="158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3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06E578-B4BA-F347-840D-2FC3D9FB7844}"/>
              </a:ext>
            </a:extLst>
          </p:cNvPr>
          <p:cNvSpPr txBox="1">
            <a:spLocks/>
          </p:cNvSpPr>
          <p:nvPr/>
        </p:nvSpPr>
        <p:spPr>
          <a:xfrm>
            <a:off x="748516" y="423074"/>
            <a:ext cx="8027349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Tractable alternative to analyze SARS-CoV-2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0A683-25E0-7548-BF33-F6E9C424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065"/>
            <a:ext cx="9144000" cy="1586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61BE4-20BB-4C4E-804C-41C8CD51D369}"/>
              </a:ext>
            </a:extLst>
          </p:cNvPr>
          <p:cNvSpPr txBox="1"/>
          <p:nvPr/>
        </p:nvSpPr>
        <p:spPr>
          <a:xfrm>
            <a:off x="617220" y="3497580"/>
            <a:ext cx="3603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Avoid MCMC integration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D47CF-6DDB-D342-948A-E07001E3EE92}"/>
              </a:ext>
            </a:extLst>
          </p:cNvPr>
          <p:cNvSpPr txBox="1"/>
          <p:nvPr/>
        </p:nvSpPr>
        <p:spPr>
          <a:xfrm>
            <a:off x="617220" y="4374940"/>
            <a:ext cx="5085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Consider local preferential sampling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5E5EB-61B2-3E46-A82B-5CB18A9BE20D}"/>
              </a:ext>
            </a:extLst>
          </p:cNvPr>
          <p:cNvSpPr/>
          <p:nvPr/>
        </p:nvSpPr>
        <p:spPr>
          <a:xfrm>
            <a:off x="617220" y="5152101"/>
            <a:ext cx="8190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Palacios and </a:t>
            </a:r>
            <a:r>
              <a:rPr lang="en-US" dirty="0" err="1"/>
              <a:t>Minin</a:t>
            </a:r>
            <a:r>
              <a:rPr lang="en-US" dirty="0"/>
              <a:t> </a:t>
            </a:r>
            <a:r>
              <a:rPr lang="en-US" i="1" dirty="0"/>
              <a:t>UIA, </a:t>
            </a:r>
            <a:r>
              <a:rPr lang="en-US" dirty="0"/>
              <a:t>2012</a:t>
            </a:r>
          </a:p>
          <a:p>
            <a:r>
              <a:rPr lang="en-US" dirty="0" err="1"/>
              <a:t>Karcher</a:t>
            </a:r>
            <a:r>
              <a:rPr lang="en-US" dirty="0"/>
              <a:t>, MD, Palacios JA, Bedford T, </a:t>
            </a:r>
            <a:r>
              <a:rPr lang="en-US" dirty="0" err="1"/>
              <a:t>Suchard</a:t>
            </a:r>
            <a:r>
              <a:rPr lang="en-US" dirty="0"/>
              <a:t> MA and </a:t>
            </a:r>
            <a:r>
              <a:rPr lang="en-US" dirty="0" err="1"/>
              <a:t>Minin</a:t>
            </a:r>
            <a:r>
              <a:rPr lang="en-US" dirty="0"/>
              <a:t>, VN, </a:t>
            </a:r>
            <a:r>
              <a:rPr lang="en-US" i="1" dirty="0"/>
              <a:t>PLOS </a:t>
            </a:r>
            <a:r>
              <a:rPr lang="en-US" i="1" dirty="0" err="1"/>
              <a:t>CompBiol</a:t>
            </a:r>
            <a:r>
              <a:rPr lang="en-US" i="1" dirty="0"/>
              <a:t>. </a:t>
            </a:r>
            <a:r>
              <a:rPr lang="en-US" dirty="0"/>
              <a:t>2016</a:t>
            </a:r>
          </a:p>
          <a:p>
            <a:r>
              <a:rPr lang="en-US" dirty="0" err="1"/>
              <a:t>Karcher</a:t>
            </a:r>
            <a:r>
              <a:rPr lang="en-US" dirty="0"/>
              <a:t>, MD, Palacios JA, Lan S, and </a:t>
            </a:r>
            <a:r>
              <a:rPr lang="en-US" dirty="0" err="1"/>
              <a:t>Minin</a:t>
            </a:r>
            <a:r>
              <a:rPr lang="en-US" dirty="0"/>
              <a:t>, VN, </a:t>
            </a:r>
            <a:r>
              <a:rPr lang="en-US" i="1" dirty="0"/>
              <a:t>MER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097595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656F-C537-2D47-BF01-02826374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04" y="532903"/>
            <a:ext cx="7886700" cy="73598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Populations are structured and sequences are preferentially sampled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F350E-11D1-AF43-9C5E-806119E8C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138" y="2648900"/>
            <a:ext cx="4123238" cy="2358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DEB334-0751-504D-A3BA-12224DFF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9216"/>
            <a:ext cx="4964587" cy="3131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8FE1BB-CA87-8143-B68B-B1D427BE1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48" y="3055538"/>
            <a:ext cx="1987900" cy="11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0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CF455C4-CF5B-694D-87DB-CB663CB8CF9A}"/>
              </a:ext>
            </a:extLst>
          </p:cNvPr>
          <p:cNvSpPr txBox="1"/>
          <p:nvPr/>
        </p:nvSpPr>
        <p:spPr>
          <a:xfrm>
            <a:off x="506103" y="1579418"/>
            <a:ext cx="3056494" cy="313932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2656F-C537-2D47-BF01-02826374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17" y="423074"/>
            <a:ext cx="7465530" cy="73598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Phylodynamics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SARS-CoV-2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8794E6-2399-2743-9A99-B7905C56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0" y="2645252"/>
            <a:ext cx="2882900" cy="184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7DF5A-F55B-6F4D-BE64-0A530B2C5900}"/>
              </a:ext>
            </a:extLst>
          </p:cNvPr>
          <p:cNvSpPr txBox="1"/>
          <p:nvPr/>
        </p:nvSpPr>
        <p:spPr>
          <a:xfrm>
            <a:off x="1199408" y="1721922"/>
            <a:ext cx="1775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Genetic Diversity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b="1" dirty="0"/>
              <a:t>Phylogenetics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1064B-1742-B04A-B49F-E8C628636182}"/>
              </a:ext>
            </a:extLst>
          </p:cNvPr>
          <p:cNvSpPr txBox="1"/>
          <p:nvPr/>
        </p:nvSpPr>
        <p:spPr>
          <a:xfrm>
            <a:off x="5840842" y="1576885"/>
            <a:ext cx="3056494" cy="313932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C37BC8-E29A-3247-93AE-ECC4915A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950" y="2814452"/>
            <a:ext cx="2852135" cy="18552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908F4-8BF1-814B-9B47-EBD186C68341}"/>
              </a:ext>
            </a:extLst>
          </p:cNvPr>
          <p:cNvSpPr txBox="1"/>
          <p:nvPr/>
        </p:nvSpPr>
        <p:spPr>
          <a:xfrm>
            <a:off x="6321997" y="1734004"/>
            <a:ext cx="2156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Dynamics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b="1" dirty="0"/>
              <a:t>  Epidemiology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E54911-A551-3545-A295-F8EF8E28BE5D}"/>
              </a:ext>
            </a:extLst>
          </p:cNvPr>
          <p:cNvSpPr txBox="1"/>
          <p:nvPr/>
        </p:nvSpPr>
        <p:spPr>
          <a:xfrm>
            <a:off x="3811654" y="4525870"/>
            <a:ext cx="1775939" cy="175432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b="1" dirty="0"/>
              <a:t>Immunology</a:t>
            </a:r>
          </a:p>
          <a:p>
            <a:r>
              <a:rPr lang="en-US" b="1" dirty="0"/>
              <a:t>            and</a:t>
            </a:r>
          </a:p>
          <a:p>
            <a:r>
              <a:rPr lang="en-US" b="1" dirty="0"/>
              <a:t>        Genetics</a:t>
            </a:r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2BAB73-A32D-4045-B014-837E97A50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3863">
            <a:off x="2086550" y="5187673"/>
            <a:ext cx="1727200" cy="596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E324FC-3B44-444B-B3DF-5CFC95795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26395">
            <a:off x="5574634" y="5104583"/>
            <a:ext cx="17272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96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656F-C537-2D47-BF01-02826374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76" y="-119563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Preferential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24591-2BBE-7042-94F0-E08E7A38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04" y="937322"/>
            <a:ext cx="3479800" cy="191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583C13-DCA2-D042-8F43-0607427E1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38"/>
          <a:stretch/>
        </p:blipFill>
        <p:spPr>
          <a:xfrm>
            <a:off x="1353593" y="3329053"/>
            <a:ext cx="6286500" cy="204985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BD3CF3-F57C-1744-B200-D79CB29664D6}"/>
              </a:ext>
            </a:extLst>
          </p:cNvPr>
          <p:cNvCxnSpPr/>
          <p:nvPr/>
        </p:nvCxnSpPr>
        <p:spPr>
          <a:xfrm flipV="1">
            <a:off x="2768253" y="2855022"/>
            <a:ext cx="776613" cy="47403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497A0-3F46-2742-B3C9-9B4CE5F893D1}"/>
              </a:ext>
            </a:extLst>
          </p:cNvPr>
          <p:cNvCxnSpPr>
            <a:cxnSpLocks/>
          </p:cNvCxnSpPr>
          <p:nvPr/>
        </p:nvCxnSpPr>
        <p:spPr>
          <a:xfrm flipH="1" flipV="1">
            <a:off x="5655109" y="2855023"/>
            <a:ext cx="545275" cy="47403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3C820C-AA5D-D74D-9FD0-36C5611B0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40" y="5740204"/>
            <a:ext cx="7251606" cy="838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A8B10-D1CE-A543-8A7C-C57D915720C8}"/>
              </a:ext>
            </a:extLst>
          </p:cNvPr>
          <p:cNvSpPr txBox="1"/>
          <p:nvPr/>
        </p:nvSpPr>
        <p:spPr>
          <a:xfrm>
            <a:off x="413359" y="5523978"/>
            <a:ext cx="242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log-likelihood:</a:t>
            </a:r>
          </a:p>
        </p:txBody>
      </p:sp>
    </p:spTree>
    <p:extLst>
      <p:ext uri="{BB962C8B-B14F-4D97-AF65-F5344CB8AC3E}">
        <p14:creationId xmlns:p14="http://schemas.microsoft.com/office/powerpoint/2010/main" val="4113303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A98904-1A86-8742-9ACF-7B8EFD95BB48}"/>
              </a:ext>
            </a:extLst>
          </p:cNvPr>
          <p:cNvSpPr txBox="1"/>
          <p:nvPr/>
        </p:nvSpPr>
        <p:spPr>
          <a:xfrm>
            <a:off x="548640" y="5749290"/>
            <a:ext cx="8222382" cy="5600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3CCB27-5754-2D46-BA02-1B0E8B97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91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75702E-C9BF-1142-97C5-1119CD9E7C1E}"/>
              </a:ext>
            </a:extLst>
          </p:cNvPr>
          <p:cNvSpPr txBox="1"/>
          <p:nvPr/>
        </p:nvSpPr>
        <p:spPr>
          <a:xfrm>
            <a:off x="649706" y="4403557"/>
            <a:ext cx="81213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Bayesian phylodynamic methods: </a:t>
            </a:r>
            <a:r>
              <a:rPr lang="en-US" sz="2400" dirty="0"/>
              <a:t>BEAST, BEAST2, </a:t>
            </a:r>
            <a:r>
              <a:rPr lang="en-US" sz="2400" dirty="0" err="1"/>
              <a:t>phylodyn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Challenge 1:</a:t>
            </a:r>
            <a:r>
              <a:rPr lang="en-US" sz="2400" dirty="0"/>
              <a:t> computation! </a:t>
            </a:r>
          </a:p>
          <a:p>
            <a:endParaRPr lang="en-US" sz="2400" dirty="0"/>
          </a:p>
          <a:p>
            <a:r>
              <a:rPr lang="en-US" sz="2400" dirty="0"/>
              <a:t>Challenge 2: interpretation and prediction (model assumptions)</a:t>
            </a:r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77284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6D110D-C52B-2B49-BAC8-C1EF1AAE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" y="112296"/>
            <a:ext cx="8953500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F13596-E0F3-B84B-BC2C-1D374BD6F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66"/>
          <a:stretch/>
        </p:blipFill>
        <p:spPr>
          <a:xfrm>
            <a:off x="638828" y="1437968"/>
            <a:ext cx="6835117" cy="3191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E94BA2-4297-894A-8821-9BA35A568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863" y="1788696"/>
            <a:ext cx="2836322" cy="33753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3980B2-5526-8D45-A1D4-7F76FD68600B}"/>
              </a:ext>
            </a:extLst>
          </p:cNvPr>
          <p:cNvSpPr txBox="1"/>
          <p:nvPr/>
        </p:nvSpPr>
        <p:spPr>
          <a:xfrm>
            <a:off x="1728591" y="516408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population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8F44F-5DC4-A14D-9505-A966DAD167AE}"/>
              </a:ext>
            </a:extLst>
          </p:cNvPr>
          <p:cNvSpPr txBox="1"/>
          <p:nvPr/>
        </p:nvSpPr>
        <p:spPr>
          <a:xfrm>
            <a:off x="5585679" y="5145481"/>
            <a:ext cx="205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 Growth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3674DB-01A7-D64D-B415-C34F591849A9}"/>
              </a:ext>
            </a:extLst>
          </p:cNvPr>
          <p:cNvSpPr txBox="1"/>
          <p:nvPr/>
        </p:nvSpPr>
        <p:spPr>
          <a:xfrm>
            <a:off x="388307" y="5862181"/>
            <a:ext cx="751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Assumptions: Constant variance in offspring distribution and neutral evolution</a:t>
            </a:r>
          </a:p>
        </p:txBody>
      </p:sp>
    </p:spTree>
    <p:extLst>
      <p:ext uri="{BB962C8B-B14F-4D97-AF65-F5344CB8AC3E}">
        <p14:creationId xmlns:p14="http://schemas.microsoft.com/office/powerpoint/2010/main" val="1333965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F5C4E3-BF90-B846-BE43-AF7E119678FB}"/>
              </a:ext>
            </a:extLst>
          </p:cNvPr>
          <p:cNvSpPr txBox="1">
            <a:spLocks/>
          </p:cNvSpPr>
          <p:nvPr/>
        </p:nvSpPr>
        <p:spPr>
          <a:xfrm>
            <a:off x="748517" y="423074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 coalescent SIR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57633-F6FC-7445-89C0-D8D1E451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6" y="1438145"/>
            <a:ext cx="8928100" cy="445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42168-211C-8144-9087-C064D02746C6}"/>
              </a:ext>
            </a:extLst>
          </p:cNvPr>
          <p:cNvSpPr txBox="1"/>
          <p:nvPr/>
        </p:nvSpPr>
        <p:spPr>
          <a:xfrm>
            <a:off x="6306735" y="5990270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credit: Vladimir </a:t>
            </a:r>
            <a:r>
              <a:rPr lang="en-US" dirty="0" err="1"/>
              <a:t>Minin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18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F5C4E3-BF90-B846-BE43-AF7E119678FB}"/>
              </a:ext>
            </a:extLst>
          </p:cNvPr>
          <p:cNvSpPr txBox="1">
            <a:spLocks/>
          </p:cNvSpPr>
          <p:nvPr/>
        </p:nvSpPr>
        <p:spPr>
          <a:xfrm>
            <a:off x="748517" y="423074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 coalescent SIR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57633-F6FC-7445-89C0-D8D1E451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25" b="30822"/>
          <a:stretch/>
        </p:blipFill>
        <p:spPr>
          <a:xfrm>
            <a:off x="5550383" y="1307410"/>
            <a:ext cx="3042472" cy="2106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3F49F-D3DC-B846-829C-3BC8AA902074}"/>
              </a:ext>
            </a:extLst>
          </p:cNvPr>
          <p:cNvSpPr txBox="1"/>
          <p:nvPr/>
        </p:nvSpPr>
        <p:spPr>
          <a:xfrm>
            <a:off x="6306735" y="5990270"/>
            <a:ext cx="25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al.,</a:t>
            </a:r>
            <a:r>
              <a:rPr lang="en-US" i="1" dirty="0"/>
              <a:t> Genetics </a:t>
            </a:r>
            <a:r>
              <a:rPr lang="en-US" dirty="0"/>
              <a:t>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202A5-51B5-AF47-BA27-ABDFA06D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132" y="4225793"/>
            <a:ext cx="4865529" cy="1072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D6FC4-F979-5B40-937E-82079FB2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15" y="1525741"/>
            <a:ext cx="5805900" cy="8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0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C8BC7-45E5-D146-BB31-94978659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6" y="-171243"/>
            <a:ext cx="8341874" cy="61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79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61DD0-910E-0D46-A095-55CEC6C2E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1" y="-162543"/>
            <a:ext cx="7144987" cy="669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09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AA6A72-F9AC-6E49-8DAE-9253E86D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46" y="0"/>
            <a:ext cx="7074946" cy="64958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B2641E-0493-964C-9E7A-B02BBEF4BDF3}"/>
              </a:ext>
            </a:extLst>
          </p:cNvPr>
          <p:cNvSpPr/>
          <p:nvPr/>
        </p:nvSpPr>
        <p:spPr>
          <a:xfrm>
            <a:off x="5879377" y="5975008"/>
            <a:ext cx="2821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366D6"/>
                </a:solidFill>
                <a:latin typeface="-apple-system"/>
                <a:hlinkClick r:id="rId3"/>
              </a:rPr>
              <a:t>https://ourworldindata.org/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42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5B5433-8382-7E4E-9034-3A04E651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749300"/>
            <a:ext cx="67945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8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B4B1F-A7D3-D64D-9881-18452EFA4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749300"/>
            <a:ext cx="67945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8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CC659-471B-0A40-9A85-C4EC16DB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15" y="129169"/>
            <a:ext cx="8413914" cy="620911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8D2034-AA35-2D49-9D40-ADBC05331A12}"/>
              </a:ext>
            </a:extLst>
          </p:cNvPr>
          <p:cNvSpPr txBox="1">
            <a:spLocks/>
          </p:cNvSpPr>
          <p:nvPr/>
        </p:nvSpPr>
        <p:spPr>
          <a:xfrm>
            <a:off x="926646" y="456148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data of SARS-CoV-2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9E4E2-A889-9246-A25F-0D86F70C548B}"/>
              </a:ext>
            </a:extLst>
          </p:cNvPr>
          <p:cNvSpPr txBox="1"/>
          <p:nvPr/>
        </p:nvSpPr>
        <p:spPr>
          <a:xfrm>
            <a:off x="4103967" y="2195284"/>
            <a:ext cx="134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countries</a:t>
            </a:r>
          </a:p>
        </p:txBody>
      </p:sp>
    </p:spTree>
    <p:extLst>
      <p:ext uri="{BB962C8B-B14F-4D97-AF65-F5344CB8AC3E}">
        <p14:creationId xmlns:p14="http://schemas.microsoft.com/office/powerpoint/2010/main" val="2962686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8C1BD-AE4C-3741-8442-9DB2BC59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11" y="249382"/>
            <a:ext cx="7533670" cy="59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61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E354CA-8115-F540-B6F2-CE3FAB4A9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749300"/>
            <a:ext cx="67945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84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C43238-C5A7-144F-BFAF-168FD224D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749300"/>
            <a:ext cx="67945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49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421AF2-8CE2-E641-BC43-79CA1C8A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5" y="320634"/>
            <a:ext cx="7503559" cy="59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92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987722-0139-534E-BE87-36301A01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749300"/>
            <a:ext cx="67945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38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F4C0D-E2B4-C14E-8A4B-1F54C457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749300"/>
            <a:ext cx="67945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3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F71EF-3954-F84D-BF13-81A374C6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08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5F4E99-8EE8-9248-82AE-C529DDDA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15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F5692-4CD5-4D40-A09B-B368A8FA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2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DDED93-3221-634A-9610-DA7A17B0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1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58D2034-AA35-2D49-9D40-ADBC05331A12}"/>
              </a:ext>
            </a:extLst>
          </p:cNvPr>
          <p:cNvSpPr txBox="1">
            <a:spLocks/>
          </p:cNvSpPr>
          <p:nvPr/>
        </p:nvSpPr>
        <p:spPr>
          <a:xfrm>
            <a:off x="926646" y="456148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spread of SARS-CoV-2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8FE6D-1F5F-6F40-B458-3EEE1290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605"/>
            <a:ext cx="9144000" cy="46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6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B72A1-AB24-CA49-94E1-3588CE08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07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846E7-2B01-1244-BB02-EE49C985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809" y="-18789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29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9767A-26F3-8F4C-B7DE-2F87FA6A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30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F5227D-A484-B241-A75F-ED501E00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22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2F7B4-9545-2545-A86E-8BD321A19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60" y="150312"/>
            <a:ext cx="7145640" cy="554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96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61D2EB-DD30-D947-9F3F-D40399A2C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36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419619-7729-D745-8AB7-75E5EA21B341}"/>
              </a:ext>
            </a:extLst>
          </p:cNvPr>
          <p:cNvSpPr txBox="1"/>
          <p:nvPr/>
        </p:nvSpPr>
        <p:spPr>
          <a:xfrm>
            <a:off x="0" y="5624186"/>
            <a:ext cx="850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"/>
              </a:rPr>
              <a:t>Source: https://github.com/CSSEGISandData/COVID-19/tree/master/csse_covid_19_data/csse_covid_19_time_series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3B767-873B-4041-BF5F-99C0383B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246" y="2336061"/>
            <a:ext cx="3361140" cy="2740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9767B8-5981-2041-A9DC-3A10DC0D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86" y="178409"/>
            <a:ext cx="5842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7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3677FC-A68A-A44C-AC0F-557F5C3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5822"/>
            <a:ext cx="7298690" cy="566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63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EA17B5-A051-1F48-8C1B-91121CFA844B}"/>
              </a:ext>
            </a:extLst>
          </p:cNvPr>
          <p:cNvSpPr txBox="1"/>
          <p:nvPr/>
        </p:nvSpPr>
        <p:spPr>
          <a:xfrm>
            <a:off x="0" y="5624186"/>
            <a:ext cx="850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"/>
              </a:rPr>
              <a:t>Source: https://github.com/CSSEGISandData/COVID-19/tree/master/csse_covid_19_data/csse_covid_19_time_series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476DD-7A69-654C-A90F-7F8BDF77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49" y="3256768"/>
            <a:ext cx="3530114" cy="28785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CBEF3D-5B54-7A42-88FF-E1B432336296}"/>
              </a:ext>
            </a:extLst>
          </p:cNvPr>
          <p:cNvCxnSpPr>
            <a:cxnSpLocks/>
          </p:cNvCxnSpPr>
          <p:nvPr/>
        </p:nvCxnSpPr>
        <p:spPr>
          <a:xfrm>
            <a:off x="4609578" y="3832964"/>
            <a:ext cx="0" cy="158332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FD60BA1-98BA-1B47-BC63-3A8A5FCFD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68" y="103666"/>
            <a:ext cx="6769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4BD5F0-E0F5-DB42-A54A-199DB242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09" y="551005"/>
            <a:ext cx="8368229" cy="63958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A7DC132-AB1B-4B48-9B6F-A9C32ABA7EFD}"/>
              </a:ext>
            </a:extLst>
          </p:cNvPr>
          <p:cNvSpPr txBox="1">
            <a:spLocks/>
          </p:cNvSpPr>
          <p:nvPr/>
        </p:nvSpPr>
        <p:spPr>
          <a:xfrm>
            <a:off x="926646" y="456148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data of SARS-CoV-2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99CE0-C327-BF4E-ABBD-8FB4A2831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19" y="1372179"/>
            <a:ext cx="3772477" cy="2883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B696F-3253-054C-ADEF-3DA96DAA51E1}"/>
              </a:ext>
            </a:extLst>
          </p:cNvPr>
          <p:cNvSpPr txBox="1"/>
          <p:nvPr/>
        </p:nvSpPr>
        <p:spPr>
          <a:xfrm>
            <a:off x="226002" y="1192128"/>
            <a:ext cx="310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Lagged reporting in </a:t>
            </a:r>
            <a:r>
              <a:rPr lang="en-US" dirty="0" err="1"/>
              <a:t>Gisaid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740082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D860A2-20AC-1248-908B-8F6D74D9D218}"/>
              </a:ext>
            </a:extLst>
          </p:cNvPr>
          <p:cNvSpPr/>
          <p:nvPr/>
        </p:nvSpPr>
        <p:spPr>
          <a:xfrm>
            <a:off x="488749" y="5691417"/>
            <a:ext cx="8341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~92.6% of the sites are monomorphic, ~7% are binary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3968A-C515-5D45-8C3F-4010607C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29" y="1395567"/>
            <a:ext cx="6792433" cy="40924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1EC194-A988-F34B-A0CD-7F8F217DC384}"/>
              </a:ext>
            </a:extLst>
          </p:cNvPr>
          <p:cNvSpPr txBox="1">
            <a:spLocks/>
          </p:cNvSpPr>
          <p:nvPr/>
        </p:nvSpPr>
        <p:spPr>
          <a:xfrm>
            <a:off x="926646" y="456148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data of SARS-CoV-2 </a:t>
            </a:r>
          </a:p>
        </p:txBody>
      </p:sp>
    </p:spTree>
    <p:extLst>
      <p:ext uri="{BB962C8B-B14F-4D97-AF65-F5344CB8AC3E}">
        <p14:creationId xmlns:p14="http://schemas.microsoft.com/office/powerpoint/2010/main" val="186881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532B62-B042-BC42-8537-323F87E85EDE}"/>
              </a:ext>
            </a:extLst>
          </p:cNvPr>
          <p:cNvSpPr txBox="1">
            <a:spLocks/>
          </p:cNvSpPr>
          <p:nvPr/>
        </p:nvSpPr>
        <p:spPr>
          <a:xfrm>
            <a:off x="926646" y="456148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Phylodynamic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EC3AE-FC8D-D44F-8AE6-DC3CB9DBE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472540"/>
            <a:ext cx="5332763" cy="5818909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Viral genomes of SARS-CoV-2 are sampled at different points in time and from different locations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Transmission history can be estimated on a real time-scale (weeks)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We can detect evolutionary differences among sampled sequences because:</a:t>
            </a:r>
          </a:p>
          <a:p>
            <a:pPr lvl="1" algn="just"/>
            <a:r>
              <a:rPr lang="en-US" sz="1800" dirty="0"/>
              <a:t>High substitution rate</a:t>
            </a:r>
          </a:p>
          <a:p>
            <a:pPr lvl="1" algn="just"/>
            <a:r>
              <a:rPr lang="en-US" sz="1800" dirty="0"/>
              <a:t>Time between samples</a:t>
            </a:r>
          </a:p>
          <a:p>
            <a:pPr lvl="1" algn="just"/>
            <a:r>
              <a:rPr lang="en-US" sz="1800" dirty="0"/>
              <a:t>Sequence length of the genome</a:t>
            </a:r>
          </a:p>
          <a:p>
            <a:pPr algn="just"/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0DBDD-EBED-DB49-AEAB-15CC5ACD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412" y="1971304"/>
            <a:ext cx="2926525" cy="3137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0F2843-5FFB-FF42-983D-EA260043AA4F}"/>
              </a:ext>
            </a:extLst>
          </p:cNvPr>
          <p:cNvSpPr txBox="1"/>
          <p:nvPr/>
        </p:nvSpPr>
        <p:spPr>
          <a:xfrm>
            <a:off x="5961412" y="335545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5BEE9-C633-7640-A0F6-25AA743238E2}"/>
              </a:ext>
            </a:extLst>
          </p:cNvPr>
          <p:cNvSpPr txBox="1"/>
          <p:nvPr/>
        </p:nvSpPr>
        <p:spPr>
          <a:xfrm>
            <a:off x="5961412" y="260685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 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2D233-5694-A440-ABCB-C020B51E0BEF}"/>
              </a:ext>
            </a:extLst>
          </p:cNvPr>
          <p:cNvSpPr txBox="1"/>
          <p:nvPr/>
        </p:nvSpPr>
        <p:spPr>
          <a:xfrm>
            <a:off x="5961411" y="4197328"/>
            <a:ext cx="10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 2020</a:t>
            </a:r>
          </a:p>
        </p:txBody>
      </p:sp>
    </p:spTree>
    <p:extLst>
      <p:ext uri="{BB962C8B-B14F-4D97-AF65-F5344CB8AC3E}">
        <p14:creationId xmlns:p14="http://schemas.microsoft.com/office/powerpoint/2010/main" val="156302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532B62-B042-BC42-8537-323F87E85EDE}"/>
              </a:ext>
            </a:extLst>
          </p:cNvPr>
          <p:cNvSpPr txBox="1">
            <a:spLocks/>
          </p:cNvSpPr>
          <p:nvPr/>
        </p:nvSpPr>
        <p:spPr>
          <a:xfrm>
            <a:off x="926646" y="456148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data of SARS-CoV-2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36BF5-9B26-034A-8B3F-4895B604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9" y="456148"/>
            <a:ext cx="8738943" cy="5909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FA17F7-E281-4F46-B71F-1A5BFBFD3926}"/>
              </a:ext>
            </a:extLst>
          </p:cNvPr>
          <p:cNvSpPr txBox="1"/>
          <p:nvPr/>
        </p:nvSpPr>
        <p:spPr>
          <a:xfrm>
            <a:off x="196770" y="5996744"/>
            <a:ext cx="262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quality is challenging</a:t>
            </a:r>
          </a:p>
        </p:txBody>
      </p:sp>
    </p:spTree>
    <p:extLst>
      <p:ext uri="{BB962C8B-B14F-4D97-AF65-F5344CB8AC3E}">
        <p14:creationId xmlns:p14="http://schemas.microsoft.com/office/powerpoint/2010/main" val="1389543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8567</TotalTime>
  <Words>639</Words>
  <Application>Microsoft Macintosh PowerPoint</Application>
  <PresentationFormat>On-screen Show (4:3)</PresentationFormat>
  <Paragraphs>135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-apple-system</vt:lpstr>
      <vt:lpstr>Arial</vt:lpstr>
      <vt:lpstr>Calibri</vt:lpstr>
      <vt:lpstr>Calibri Light</vt:lpstr>
      <vt:lpstr>Office Theme</vt:lpstr>
      <vt:lpstr>Phylodynamics  of SARS-CoV-2</vt:lpstr>
      <vt:lpstr>Phylodynamics of SARS-CoV-2 </vt:lpstr>
      <vt:lpstr>Phylodynamics of SARS-CoV-2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Rough estimation of substitution rate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Phylodynamics of SARS-CoV-2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Populations are structured and sequences are preferentially sampled</vt:lpstr>
      <vt:lpstr>Preferential 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Palacios</dc:creator>
  <cp:lastModifiedBy>Microsoft Office User</cp:lastModifiedBy>
  <cp:revision>214</cp:revision>
  <cp:lastPrinted>2020-05-29T06:25:49Z</cp:lastPrinted>
  <dcterms:created xsi:type="dcterms:W3CDTF">2019-09-20T04:33:17Z</dcterms:created>
  <dcterms:modified xsi:type="dcterms:W3CDTF">2020-06-02T19:04:49Z</dcterms:modified>
</cp:coreProperties>
</file>